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60" r:id="rId2"/>
    <p:sldId id="258" r:id="rId3"/>
    <p:sldId id="273" r:id="rId4"/>
    <p:sldId id="274" r:id="rId5"/>
    <p:sldId id="275" r:id="rId6"/>
    <p:sldId id="262" r:id="rId7"/>
    <p:sldId id="263" r:id="rId8"/>
    <p:sldId id="264" r:id="rId9"/>
    <p:sldId id="265" r:id="rId10"/>
    <p:sldId id="266" r:id="rId11"/>
    <p:sldId id="267" r:id="rId12"/>
    <p:sldId id="276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8414"/>
  </p:normalViewPr>
  <p:slideViewPr>
    <p:cSldViewPr snapToGrid="0" snapToObjects="1">
      <p:cViewPr varScale="1">
        <p:scale>
          <a:sx n="78" d="100"/>
          <a:sy n="78" d="100"/>
        </p:scale>
        <p:origin x="130" y="67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5282F153-3F37-0F45-9E97-73ACFA13230C}" type="datetime1">
              <a:rPr lang="en-US"/>
              <a:pPr lvl="0">
                <a:defRPr/>
              </a:pPr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en-US"/>
              <a:t>Click to edit Master text styles</a:t>
            </a:r>
          </a:p>
          <a:p>
            <a:pPr lvl="1">
              <a:defRPr/>
            </a:pPr>
            <a:r>
              <a:rPr lang="en-US"/>
              <a:t>Second level</a:t>
            </a:r>
          </a:p>
          <a:p>
            <a:pPr lvl="2">
              <a:defRPr/>
            </a:pPr>
            <a:r>
              <a:rPr lang="en-US"/>
              <a:t>Third level</a:t>
            </a:r>
          </a:p>
          <a:p>
            <a:pPr lvl="3">
              <a:defRPr/>
            </a:pPr>
            <a:r>
              <a:rPr lang="en-US"/>
              <a:t>Fourth level</a:t>
            </a:r>
          </a:p>
          <a:p>
            <a:pPr lvl="4">
              <a:defRPr/>
            </a:pPr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CE5E9CC1-C706-0F49-92D6-E571CC5EEA8F}" type="slidenum">
              <a:rPr lang="en-US"/>
              <a:pPr lvl="0"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25DFA-A38C-34BD-3835-0E50911A8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1977F-6A1F-0E8D-8AAD-C91D7FFD2D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4C43F5-41E5-251C-C70B-F17E5683B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901D93-45FD-3357-A194-3C6BDAD165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890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05D57-DB23-ACF7-A0AC-494BAD0A6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4AACE7-C3A9-8E36-12CB-0160B5CB15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5696EA-2B92-C9FE-EEFD-F470E3ACAC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C4827-C2E5-7EB8-D811-BE24B0A6BC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06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F340E-6755-857E-D70D-F82D3481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4AB2C4-4B2E-DFF1-8AD7-D79051162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A7C183-80D9-1B27-8DB9-C6BB1B8C9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49AB33-1389-C922-FF9D-EE6E879407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02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22">
            <a:extLst>
              <a:ext uri="{FF2B5EF4-FFF2-40B4-BE49-F238E27FC236}">
                <a16:creationId xmlns:a16="http://schemas.microsoft.com/office/drawing/2014/main" id="{0E91F5CA-B392-444C-88E3-BF5BAAEBD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24">
            <a:extLst>
              <a:ext uri="{FF2B5EF4-FFF2-40B4-BE49-F238E27FC236}">
                <a16:creationId xmlns:a16="http://schemas.microsoft.com/office/drawing/2014/main" id="{0459807F-B6FA-44D3-9A53-C55B6B568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1149097" y="4921471"/>
            <a:ext cx="9681882" cy="7398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 marL="0" lvl="0" indent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5400" b="1">
                <a:latin typeface="+mj-lt"/>
                <a:ea typeface="+mj-ea"/>
                <a:cs typeface="+mj-cs"/>
              </a:rPr>
              <a:t>Retrace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2BB18211-3485-06C7-63B6-1FCF32DEB3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774" b="19850"/>
          <a:stretch>
            <a:fillRect/>
          </a:stretch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  <p:sp>
        <p:nvSpPr>
          <p:cNvPr id="37" name="Text 7">
            <a:extLst>
              <a:ext uri="{FF2B5EF4-FFF2-40B4-BE49-F238E27FC236}">
                <a16:creationId xmlns:a16="http://schemas.microsoft.com/office/drawing/2014/main" id="{3EA8754F-A7A2-72B5-5D0A-3F37223B20CE}"/>
              </a:ext>
            </a:extLst>
          </p:cNvPr>
          <p:cNvSpPr/>
          <p:nvPr/>
        </p:nvSpPr>
        <p:spPr>
          <a:xfrm>
            <a:off x="2088824" y="6111283"/>
            <a:ext cx="7802428" cy="4572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 algn="r">
              <a:buNone/>
              <a:defRPr/>
            </a:pPr>
            <a:r>
              <a:rPr lang="ko-KR" altLang="en-US" sz="2900" b="1">
                <a:solidFill>
                  <a:srgbClr val="1A1A1A"/>
                </a:solidFill>
                <a:highlight>
                  <a:srgbClr val="FFFF00"/>
                </a:highlight>
                <a:latin typeface="맑은 고딕"/>
                <a:ea typeface="맑은 고딕"/>
                <a:cs typeface="맑은 고딕"/>
              </a:rPr>
              <a:t>이원영</a:t>
            </a:r>
            <a:r>
              <a:rPr lang="ko-KR" altLang="en-US" sz="29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     </a:t>
            </a:r>
            <a:r>
              <a:rPr lang="en-US" sz="29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황정찬    전준선   </a:t>
            </a:r>
            <a:r>
              <a:rPr lang="ko-KR" altLang="en-US" sz="29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이기호 </a:t>
            </a:r>
            <a:r>
              <a:rPr lang="en-US" altLang="ko-KR" sz="29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	</a:t>
            </a:r>
            <a:r>
              <a:rPr lang="ko-KR" altLang="en-US" sz="29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이동빈</a:t>
            </a:r>
            <a:endParaRPr lang="en-US" sz="29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4000" b="1" kern="0" spc="200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INDEX</a:t>
            </a:r>
            <a:endParaRPr lang="en-US" sz="4000" b="1"/>
          </a:p>
        </p:txBody>
      </p:sp>
      <p:sp>
        <p:nvSpPr>
          <p:cNvPr id="3" name="Shape 1"/>
          <p:cNvSpPr/>
          <p:nvPr/>
        </p:nvSpPr>
        <p:spPr>
          <a:xfrm>
            <a:off x="735613" y="2606040"/>
            <a:ext cx="685800" cy="685800"/>
          </a:xfrm>
          <a:prstGeom prst="ellipse">
            <a:avLst/>
          </a:prstGeom>
          <a:solidFill>
            <a:srgbClr val="8A8A8A"/>
          </a:solidFill>
          <a:ln w="12700">
            <a:solidFill>
              <a:srgbClr val="8A8A8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745138" y="26060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 algn="ctr">
              <a:buNone/>
              <a:defRPr/>
            </a:pPr>
            <a:r>
              <a:rPr lang="en-US"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01</a:t>
            </a:r>
            <a:endParaRPr lang="en-US" sz="1300"/>
          </a:p>
        </p:txBody>
      </p:sp>
      <p:sp>
        <p:nvSpPr>
          <p:cNvPr id="5" name="Text 3"/>
          <p:cNvSpPr/>
          <p:nvPr/>
        </p:nvSpPr>
        <p:spPr>
          <a:xfrm>
            <a:off x="1584692" y="2626995"/>
            <a:ext cx="38862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41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Scenario</a:t>
            </a:r>
          </a:p>
        </p:txBody>
      </p:sp>
      <p:sp>
        <p:nvSpPr>
          <p:cNvPr id="6" name="Shape 4"/>
          <p:cNvSpPr/>
          <p:nvPr/>
        </p:nvSpPr>
        <p:spPr>
          <a:xfrm>
            <a:off x="6012463" y="2606040"/>
            <a:ext cx="685800" cy="685800"/>
          </a:xfrm>
          <a:prstGeom prst="ellipse">
            <a:avLst/>
          </a:prstGeom>
          <a:solidFill>
            <a:srgbClr val="8A8A8A"/>
          </a:solidFill>
          <a:ln w="12700">
            <a:solidFill>
              <a:srgbClr val="8A8A8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6031513" y="26060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 algn="ctr">
              <a:buNone/>
              <a:defRPr/>
            </a:pPr>
            <a:r>
              <a:rPr lang="en-US"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02</a:t>
            </a:r>
            <a:endParaRPr lang="en-US" sz="1300"/>
          </a:p>
        </p:txBody>
      </p:sp>
      <p:sp>
        <p:nvSpPr>
          <p:cNvPr id="8" name="Text 6"/>
          <p:cNvSpPr/>
          <p:nvPr/>
        </p:nvSpPr>
        <p:spPr>
          <a:xfrm>
            <a:off x="1608248" y="4199173"/>
            <a:ext cx="38862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4100" b="1">
                <a:solidFill>
                  <a:srgbClr val="1A1A1A"/>
                </a:solidFill>
                <a:latin typeface="맑은 고딕"/>
                <a:ea typeface="맑은 고딕"/>
              </a:rPr>
              <a:t>Design </a:t>
            </a:r>
            <a:endParaRPr lang="en-US" sz="4100"/>
          </a:p>
        </p:txBody>
      </p:sp>
      <p:sp>
        <p:nvSpPr>
          <p:cNvPr id="9" name="Shape 7"/>
          <p:cNvSpPr/>
          <p:nvPr/>
        </p:nvSpPr>
        <p:spPr>
          <a:xfrm>
            <a:off x="745138" y="4160520"/>
            <a:ext cx="685800" cy="685800"/>
          </a:xfrm>
          <a:prstGeom prst="ellipse">
            <a:avLst/>
          </a:prstGeom>
          <a:solidFill>
            <a:srgbClr val="8A8A8A"/>
          </a:solidFill>
          <a:ln w="12700">
            <a:solidFill>
              <a:srgbClr val="8A8A8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745138" y="41605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 algn="ctr">
              <a:buNone/>
              <a:defRPr/>
            </a:pPr>
            <a:r>
              <a:rPr lang="en-US"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03</a:t>
            </a:r>
            <a:endParaRPr lang="en-US" sz="1300"/>
          </a:p>
        </p:txBody>
      </p:sp>
      <p:sp>
        <p:nvSpPr>
          <p:cNvPr id="11" name="Text 9"/>
          <p:cNvSpPr/>
          <p:nvPr/>
        </p:nvSpPr>
        <p:spPr>
          <a:xfrm>
            <a:off x="6825898" y="2626321"/>
            <a:ext cx="38862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lvl="0">
              <a:defRPr/>
            </a:pPr>
            <a:r>
              <a:rPr lang="en-US" sz="4100" b="1"/>
              <a:t>Preview</a:t>
            </a:r>
          </a:p>
        </p:txBody>
      </p:sp>
      <p:sp>
        <p:nvSpPr>
          <p:cNvPr id="12" name="Shape 10"/>
          <p:cNvSpPr/>
          <p:nvPr/>
        </p:nvSpPr>
        <p:spPr>
          <a:xfrm>
            <a:off x="6012463" y="4160520"/>
            <a:ext cx="685800" cy="685800"/>
          </a:xfrm>
          <a:prstGeom prst="ellipse">
            <a:avLst/>
          </a:prstGeom>
          <a:solidFill>
            <a:srgbClr val="8A8A8A"/>
          </a:solidFill>
          <a:ln w="12700">
            <a:solidFill>
              <a:srgbClr val="8A8A8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6031513" y="41605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 algn="ctr">
              <a:buNone/>
              <a:defRPr/>
            </a:pPr>
            <a:r>
              <a:rPr lang="en-US" sz="13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04</a:t>
            </a:r>
            <a:endParaRPr lang="en-US" sz="1300"/>
          </a:p>
        </p:txBody>
      </p:sp>
      <p:sp>
        <p:nvSpPr>
          <p:cNvPr id="14" name="Text 12"/>
          <p:cNvSpPr/>
          <p:nvPr/>
        </p:nvSpPr>
        <p:spPr>
          <a:xfrm>
            <a:off x="6825898" y="4162425"/>
            <a:ext cx="521765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endParaRPr lang="en-US" sz="4100"/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0A81F623-F94A-C9CF-ABFE-6831D0B312FA}"/>
              </a:ext>
            </a:extLst>
          </p:cNvPr>
          <p:cNvSpPr/>
          <p:nvPr/>
        </p:nvSpPr>
        <p:spPr>
          <a:xfrm>
            <a:off x="6825898" y="4166298"/>
            <a:ext cx="5511082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lvl="0">
              <a:defRPr/>
            </a:pPr>
            <a:endParaRPr lang="en-US" sz="4000" b="1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0C402FF5-5395-ECF7-B2BA-670843556435}"/>
              </a:ext>
            </a:extLst>
          </p:cNvPr>
          <p:cNvSpPr/>
          <p:nvPr/>
        </p:nvSpPr>
        <p:spPr>
          <a:xfrm>
            <a:off x="6825898" y="4158552"/>
            <a:ext cx="38862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lvl="0">
              <a:defRPr/>
            </a:pPr>
            <a:r>
              <a:rPr lang="ko-KR" altLang="ko-KR" sz="4100" b="1"/>
              <a:t>Expected Benefits</a:t>
            </a:r>
            <a:endParaRPr lang="en-US" sz="4100"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3B6BA-E16B-380D-AAEF-AA6ACB887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924B306-A394-2307-43DB-4154EC94CEE3}"/>
              </a:ext>
            </a:extLst>
          </p:cNvPr>
          <p:cNvSpPr/>
          <p:nvPr/>
        </p:nvSpPr>
        <p:spPr>
          <a:xfrm>
            <a:off x="335772" y="208444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4000" b="1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Scenario</a:t>
            </a:r>
            <a:endParaRPr lang="en-US" sz="4000" b="1">
              <a:solidFill>
                <a:schemeClr val="dk1"/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552ADE1-9545-A396-B983-2032D37AB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861416"/>
            <a:ext cx="12188761" cy="599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84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54787-3871-A80E-75D4-8F6A4AE57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5B9348F-C809-A7D6-5890-D74A05A7E354}"/>
              </a:ext>
            </a:extLst>
          </p:cNvPr>
          <p:cNvSpPr/>
          <p:nvPr/>
        </p:nvSpPr>
        <p:spPr>
          <a:xfrm>
            <a:off x="424262" y="208443"/>
            <a:ext cx="12544486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lvl="0">
              <a:defRPr/>
            </a:pPr>
            <a:r>
              <a:rPr lang="en-US" sz="4000" b="1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Scenario </a:t>
            </a:r>
            <a:r>
              <a:rPr lang="ko-KR" altLang="en-US" sz="2800" b="1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변동 사항</a:t>
            </a:r>
            <a:endParaRPr lang="en-US" sz="4000" b="1">
              <a:solidFill>
                <a:schemeClr val="dk1"/>
              </a:solidFill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6DBCC3D-D637-4E9E-83DA-777DA9680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241" y="1517117"/>
            <a:ext cx="5705967" cy="228796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8B7C892-6B97-BF85-6BE0-BB659491DF92}"/>
              </a:ext>
            </a:extLst>
          </p:cNvPr>
          <p:cNvSpPr txBox="1"/>
          <p:nvPr/>
        </p:nvSpPr>
        <p:spPr>
          <a:xfrm>
            <a:off x="2163098" y="1103549"/>
            <a:ext cx="2418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>
                <a:highlight>
                  <a:srgbClr val="FFFF00"/>
                </a:highlight>
              </a:rPr>
              <a:t>기존 시나리오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CFF3EB-02CC-3356-D617-307AA877F8C0}"/>
              </a:ext>
            </a:extLst>
          </p:cNvPr>
          <p:cNvSpPr txBox="1"/>
          <p:nvPr/>
        </p:nvSpPr>
        <p:spPr>
          <a:xfrm>
            <a:off x="7973963" y="1103549"/>
            <a:ext cx="2418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>
                <a:highlight>
                  <a:srgbClr val="FFFF00"/>
                </a:highlight>
              </a:rPr>
              <a:t>변동 시나리오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1FF80357-E008-F9C6-16C5-DC8BAAA35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380" y="1641987"/>
            <a:ext cx="5235729" cy="187776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1455828-199B-4199-E14B-54929F38DD71}"/>
              </a:ext>
            </a:extLst>
          </p:cNvPr>
          <p:cNvSpPr txBox="1"/>
          <p:nvPr/>
        </p:nvSpPr>
        <p:spPr>
          <a:xfrm>
            <a:off x="1221" y="3991638"/>
            <a:ext cx="62902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ko-KR" sz="1600"/>
              <a:t>4m × 3m 복합 험지 환경에서 로봇이 여러 구간을 탐색</a:t>
            </a: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r>
              <a:rPr lang="ko-KR" altLang="ko-KR" sz="1600"/>
              <a:t>시야가 제한되거나 장애물로 경로가 가려진 상황을 가정</a:t>
            </a: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r>
              <a:rPr lang="ko-KR" altLang="ko-KR" sz="1600"/>
              <a:t>로봇이 이동 경로와 위치 정보를 바탕으로 출발 지점으로 복귀</a:t>
            </a: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r>
              <a:rPr lang="ko-KR" altLang="ko-KR" sz="1600" b="1">
                <a:solidFill>
                  <a:srgbClr val="FF0000"/>
                </a:solidFill>
              </a:rPr>
              <a:t>장시간 탐색 시 배터리 소모로 임무가 중단될 수 있음</a:t>
            </a:r>
            <a:endParaRPr lang="en-US" altLang="ko-KR" sz="1600" b="1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en-US" altLang="ko-KR" sz="1600" b="1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r>
              <a:rPr lang="ko-KR" altLang="ko-KR" sz="1600" b="1">
                <a:solidFill>
                  <a:srgbClr val="FF0000"/>
                </a:solidFill>
              </a:rPr>
              <a:t>복귀 후에도 즉시 현장에 재투입하기 어려워 임무 연속성이 낮음</a:t>
            </a:r>
            <a:endParaRPr lang="en-US" altLang="ko-KR" sz="1600" b="1">
              <a:solidFill>
                <a:srgbClr val="FF0000"/>
              </a:solidFill>
            </a:endParaRPr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endParaRPr lang="ko-KR" altLang="en-US" sz="16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132501-911B-CD08-9DF9-69C0C0A2C5E6}"/>
              </a:ext>
            </a:extLst>
          </p:cNvPr>
          <p:cNvSpPr txBox="1"/>
          <p:nvPr/>
        </p:nvSpPr>
        <p:spPr>
          <a:xfrm>
            <a:off x="227362" y="5976506"/>
            <a:ext cx="6290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endParaRPr lang="ko-KR" altLang="en-US" sz="16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0D5BC0-4A7A-705C-871C-ABE2C26DA849}"/>
              </a:ext>
            </a:extLst>
          </p:cNvPr>
          <p:cNvSpPr txBox="1"/>
          <p:nvPr/>
        </p:nvSpPr>
        <p:spPr>
          <a:xfrm>
            <a:off x="6038228" y="3944985"/>
            <a:ext cx="629020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ko-KR" sz="1600"/>
              <a:t>Retrace를 단순한 출발지 복귀 기능</a:t>
            </a:r>
            <a:r>
              <a:rPr lang="en-US" altLang="ko-KR" sz="1600"/>
              <a:t> -&gt; </a:t>
            </a:r>
            <a:r>
              <a:rPr lang="ko-KR" altLang="ko-KR" sz="1600"/>
              <a:t> </a:t>
            </a:r>
            <a:r>
              <a:rPr lang="en-US" altLang="ko-KR" sz="1600"/>
              <a:t>Station </a:t>
            </a:r>
            <a:r>
              <a:rPr lang="ko-KR" altLang="ko-KR" sz="1600"/>
              <a:t>복귀 기능으로 확장</a:t>
            </a: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r>
              <a:rPr lang="ko-KR" altLang="ko-KR" sz="1600"/>
              <a:t>스테이션 진입 후 차량 위치를 정렬하고 하부 배터리를 </a:t>
            </a:r>
            <a:r>
              <a:rPr lang="ko-KR" altLang="ko-KR" sz="1600" b="1"/>
              <a:t>자동</a:t>
            </a:r>
            <a:r>
              <a:rPr lang="ko-KR" altLang="ko-KR" sz="1600"/>
              <a:t> 교환</a:t>
            </a: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r>
              <a:rPr lang="ko-KR" altLang="ko-KR" sz="1600"/>
              <a:t>교환 완료 후 다시 현장으로 복귀하여 구조·탐색 임무 재개</a:t>
            </a: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endParaRPr lang="en-US" altLang="ko-KR" sz="1600"/>
          </a:p>
          <a:p>
            <a:r>
              <a:rPr lang="en-US" altLang="ko-KR" sz="1600"/>
              <a:t> -&gt;  </a:t>
            </a:r>
            <a:r>
              <a:rPr lang="en-US" altLang="ko-KR" sz="2000" b="1"/>
              <a:t>Robot </a:t>
            </a:r>
            <a:r>
              <a:rPr lang="ko-KR" altLang="en-US" sz="2000" b="1"/>
              <a:t>보단 </a:t>
            </a:r>
            <a:r>
              <a:rPr lang="en-US" altLang="ko-KR" sz="2400" b="1">
                <a:solidFill>
                  <a:schemeClr val="accent1"/>
                </a:solidFill>
              </a:rPr>
              <a:t>Mission ground </a:t>
            </a:r>
            <a:r>
              <a:rPr lang="ko-KR" altLang="en-US" sz="2000" b="1"/>
              <a:t>자체에 자동화의</a:t>
            </a:r>
            <a:endParaRPr lang="en-US" altLang="ko-KR" sz="2000" b="1"/>
          </a:p>
          <a:p>
            <a:r>
              <a:rPr lang="ko-KR" altLang="en-US" sz="2000" b="1"/>
              <a:t> 초점을</a:t>
            </a:r>
            <a:r>
              <a:rPr lang="en-US" altLang="ko-KR" sz="2000" b="1"/>
              <a:t> </a:t>
            </a:r>
            <a:r>
              <a:rPr lang="ko-KR" altLang="en-US" sz="2000" b="1"/>
              <a:t>맞춘 임무 반복성을 고려한 작품</a:t>
            </a: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endParaRPr lang="en-US" altLang="ko-KR" sz="1600"/>
          </a:p>
          <a:p>
            <a:pPr marL="285750" indent="-285750">
              <a:buFontTx/>
              <a:buChar char="-"/>
            </a:pPr>
            <a:endParaRPr lang="ko-KR" altLang="en-US" sz="1600"/>
          </a:p>
        </p:txBody>
      </p:sp>
    </p:spTree>
    <p:extLst>
      <p:ext uri="{BB962C8B-B14F-4D97-AF65-F5344CB8AC3E}">
        <p14:creationId xmlns:p14="http://schemas.microsoft.com/office/powerpoint/2010/main" val="350494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341CA-3EAE-983A-361C-BC4361B93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145908F-4936-BA27-BFAF-D46F81374ACC}"/>
              </a:ext>
            </a:extLst>
          </p:cNvPr>
          <p:cNvSpPr/>
          <p:nvPr/>
        </p:nvSpPr>
        <p:spPr>
          <a:xfrm>
            <a:off x="502920" y="3657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4000" b="1">
                <a:solidFill>
                  <a:schemeClr val="dk1"/>
                </a:solidFill>
                <a:latin typeface="맑은 고딕"/>
                <a:ea typeface="맑은 고딕"/>
              </a:rPr>
              <a:t>Preview</a:t>
            </a:r>
            <a:endParaRPr lang="en-US" sz="4000" b="1">
              <a:solidFill>
                <a:schemeClr val="dk1"/>
              </a:solidFill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EEA46568-99B0-2BB5-FBB4-1180199C1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66" y="1138403"/>
            <a:ext cx="7825740" cy="5014501"/>
          </a:xfrm>
          <a:prstGeom prst="rect">
            <a:avLst/>
          </a:prstGeom>
        </p:spPr>
      </p:pic>
      <p:sp>
        <p:nvSpPr>
          <p:cNvPr id="134" name="Shape 33">
            <a:extLst>
              <a:ext uri="{FF2B5EF4-FFF2-40B4-BE49-F238E27FC236}">
                <a16:creationId xmlns:a16="http://schemas.microsoft.com/office/drawing/2014/main" id="{A82B98BD-414D-64A2-C91F-83EDE41D3CFC}"/>
              </a:ext>
            </a:extLst>
          </p:cNvPr>
          <p:cNvSpPr/>
          <p:nvPr/>
        </p:nvSpPr>
        <p:spPr>
          <a:xfrm>
            <a:off x="8889482" y="4805369"/>
            <a:ext cx="1483455" cy="0"/>
          </a:xfrm>
          <a:prstGeom prst="line">
            <a:avLst/>
          </a:prstGeom>
          <a:noFill/>
          <a:ln w="508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49" name="그룹 148">
            <a:extLst>
              <a:ext uri="{FF2B5EF4-FFF2-40B4-BE49-F238E27FC236}">
                <a16:creationId xmlns:a16="http://schemas.microsoft.com/office/drawing/2014/main" id="{F5E9C4F0-A9C0-F6DC-3C4F-ACE84E612742}"/>
              </a:ext>
            </a:extLst>
          </p:cNvPr>
          <p:cNvGrpSpPr/>
          <p:nvPr/>
        </p:nvGrpSpPr>
        <p:grpSpPr>
          <a:xfrm>
            <a:off x="8378585" y="1072353"/>
            <a:ext cx="3200400" cy="3739896"/>
            <a:chOff x="8378585" y="1072353"/>
            <a:chExt cx="3200400" cy="3739896"/>
          </a:xfrm>
        </p:grpSpPr>
        <p:sp>
          <p:nvSpPr>
            <p:cNvPr id="86" name="Text 3">
              <a:extLst>
                <a:ext uri="{FF2B5EF4-FFF2-40B4-BE49-F238E27FC236}">
                  <a16:creationId xmlns:a16="http://schemas.microsoft.com/office/drawing/2014/main" id="{4EFFBA63-5100-0921-E627-B5E8320426E2}"/>
                </a:ext>
              </a:extLst>
            </p:cNvPr>
            <p:cNvSpPr/>
            <p:nvPr/>
          </p:nvSpPr>
          <p:spPr>
            <a:xfrm>
              <a:off x="8378585" y="1072353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8A8A8A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제어 흐름</a:t>
              </a:r>
              <a:endParaRPr lang="en-US" sz="1400" dirty="0"/>
            </a:p>
          </p:txBody>
        </p:sp>
        <p:sp>
          <p:nvSpPr>
            <p:cNvPr id="88" name="Shape 4">
              <a:extLst>
                <a:ext uri="{FF2B5EF4-FFF2-40B4-BE49-F238E27FC236}">
                  <a16:creationId xmlns:a16="http://schemas.microsoft.com/office/drawing/2014/main" id="{08E5C0F6-2588-4F16-EACB-769AC3CD5719}"/>
                </a:ext>
              </a:extLst>
            </p:cNvPr>
            <p:cNvSpPr/>
            <p:nvPr/>
          </p:nvSpPr>
          <p:spPr>
            <a:xfrm>
              <a:off x="8378585" y="1483833"/>
              <a:ext cx="457200" cy="384048"/>
            </a:xfrm>
            <a:prstGeom prst="rect">
              <a:avLst/>
            </a:prstGeom>
            <a:solidFill>
              <a:srgbClr val="1A1A1A"/>
            </a:solidFill>
            <a:ln w="12700">
              <a:solidFill>
                <a:srgbClr val="1A1A1A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0" name="Text 5">
              <a:extLst>
                <a:ext uri="{FF2B5EF4-FFF2-40B4-BE49-F238E27FC236}">
                  <a16:creationId xmlns:a16="http://schemas.microsoft.com/office/drawing/2014/main" id="{94520787-C0C3-7E3B-13EC-6B7C302A2A51}"/>
                </a:ext>
              </a:extLst>
            </p:cNvPr>
            <p:cNvSpPr/>
            <p:nvPr/>
          </p:nvSpPr>
          <p:spPr>
            <a:xfrm>
              <a:off x="8378585" y="1483833"/>
              <a:ext cx="45720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1</a:t>
              </a:r>
              <a:endParaRPr lang="en-US" sz="1500" dirty="0"/>
            </a:p>
          </p:txBody>
        </p:sp>
        <p:sp>
          <p:nvSpPr>
            <p:cNvPr id="92" name="Text 6">
              <a:extLst>
                <a:ext uri="{FF2B5EF4-FFF2-40B4-BE49-F238E27FC236}">
                  <a16:creationId xmlns:a16="http://schemas.microsoft.com/office/drawing/2014/main" id="{BFA94BD2-1F91-8DFF-C303-ED9FC69FBF3C}"/>
                </a:ext>
              </a:extLst>
            </p:cNvPr>
            <p:cNvSpPr/>
            <p:nvPr/>
          </p:nvSpPr>
          <p:spPr>
            <a:xfrm>
              <a:off x="9018665" y="1483833"/>
              <a:ext cx="25603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A1A1A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차량 고정</a:t>
              </a:r>
              <a:endParaRPr lang="en-US" sz="1500" dirty="0"/>
            </a:p>
          </p:txBody>
        </p:sp>
        <p:sp>
          <p:nvSpPr>
            <p:cNvPr id="94" name="Shape 8">
              <a:extLst>
                <a:ext uri="{FF2B5EF4-FFF2-40B4-BE49-F238E27FC236}">
                  <a16:creationId xmlns:a16="http://schemas.microsoft.com/office/drawing/2014/main" id="{CDC16080-9C4A-F6ED-FF6D-DE15AA7AE604}"/>
                </a:ext>
              </a:extLst>
            </p:cNvPr>
            <p:cNvSpPr/>
            <p:nvPr/>
          </p:nvSpPr>
          <p:spPr>
            <a:xfrm>
              <a:off x="8918979" y="1886169"/>
              <a:ext cx="1483455" cy="0"/>
            </a:xfrm>
            <a:prstGeom prst="line">
              <a:avLst/>
            </a:prstGeom>
            <a:noFill/>
            <a:ln w="5080">
              <a:solidFill>
                <a:srgbClr val="E8E8E8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6" name="Shape 9">
              <a:extLst>
                <a:ext uri="{FF2B5EF4-FFF2-40B4-BE49-F238E27FC236}">
                  <a16:creationId xmlns:a16="http://schemas.microsoft.com/office/drawing/2014/main" id="{3D3898B7-7DE0-4084-36F8-E7631C6716B6}"/>
                </a:ext>
              </a:extLst>
            </p:cNvPr>
            <p:cNvSpPr/>
            <p:nvPr/>
          </p:nvSpPr>
          <p:spPr>
            <a:xfrm>
              <a:off x="8378585" y="1904457"/>
              <a:ext cx="457200" cy="384048"/>
            </a:xfrm>
            <a:prstGeom prst="rect">
              <a:avLst/>
            </a:prstGeom>
            <a:solidFill>
              <a:srgbClr val="1A1A1A"/>
            </a:solidFill>
            <a:ln w="12700">
              <a:solidFill>
                <a:srgbClr val="1A1A1A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98" name="Text 10">
              <a:extLst>
                <a:ext uri="{FF2B5EF4-FFF2-40B4-BE49-F238E27FC236}">
                  <a16:creationId xmlns:a16="http://schemas.microsoft.com/office/drawing/2014/main" id="{E5B621A0-5F0F-B8EA-018C-25403384EE93}"/>
                </a:ext>
              </a:extLst>
            </p:cNvPr>
            <p:cNvSpPr/>
            <p:nvPr/>
          </p:nvSpPr>
          <p:spPr>
            <a:xfrm>
              <a:off x="8378585" y="1904457"/>
              <a:ext cx="45720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2</a:t>
              </a:r>
              <a:endParaRPr lang="en-US" sz="1500" dirty="0"/>
            </a:p>
          </p:txBody>
        </p:sp>
        <p:sp>
          <p:nvSpPr>
            <p:cNvPr id="100" name="Text 11">
              <a:extLst>
                <a:ext uri="{FF2B5EF4-FFF2-40B4-BE49-F238E27FC236}">
                  <a16:creationId xmlns:a16="http://schemas.microsoft.com/office/drawing/2014/main" id="{EA542959-3E34-AE48-58C7-A5E8D440B80D}"/>
                </a:ext>
              </a:extLst>
            </p:cNvPr>
            <p:cNvSpPr/>
            <p:nvPr/>
          </p:nvSpPr>
          <p:spPr>
            <a:xfrm>
              <a:off x="9018665" y="1904457"/>
              <a:ext cx="25603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A1A1A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리프트 원점 확인</a:t>
              </a:r>
              <a:endParaRPr lang="en-US" sz="1500" dirty="0"/>
            </a:p>
          </p:txBody>
        </p:sp>
        <p:sp>
          <p:nvSpPr>
            <p:cNvPr id="102" name="Shape 13">
              <a:extLst>
                <a:ext uri="{FF2B5EF4-FFF2-40B4-BE49-F238E27FC236}">
                  <a16:creationId xmlns:a16="http://schemas.microsoft.com/office/drawing/2014/main" id="{96F3FBCD-FD85-0B28-30A6-6F60CD4CA27F}"/>
                </a:ext>
              </a:extLst>
            </p:cNvPr>
            <p:cNvSpPr/>
            <p:nvPr/>
          </p:nvSpPr>
          <p:spPr>
            <a:xfrm>
              <a:off x="8918979" y="2306793"/>
              <a:ext cx="1483455" cy="0"/>
            </a:xfrm>
            <a:prstGeom prst="line">
              <a:avLst/>
            </a:prstGeom>
            <a:noFill/>
            <a:ln w="5080">
              <a:solidFill>
                <a:srgbClr val="E8E8E8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4" name="Shape 14">
              <a:extLst>
                <a:ext uri="{FF2B5EF4-FFF2-40B4-BE49-F238E27FC236}">
                  <a16:creationId xmlns:a16="http://schemas.microsoft.com/office/drawing/2014/main" id="{65AD9A46-F419-DCCC-61B2-F15279C38CF6}"/>
                </a:ext>
              </a:extLst>
            </p:cNvPr>
            <p:cNvSpPr/>
            <p:nvPr/>
          </p:nvSpPr>
          <p:spPr>
            <a:xfrm>
              <a:off x="8378585" y="2325081"/>
              <a:ext cx="457200" cy="384048"/>
            </a:xfrm>
            <a:prstGeom prst="rect">
              <a:avLst/>
            </a:prstGeom>
            <a:solidFill>
              <a:srgbClr val="1A1A1A"/>
            </a:solidFill>
            <a:ln w="12700">
              <a:solidFill>
                <a:srgbClr val="1A1A1A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06" name="Text 15">
              <a:extLst>
                <a:ext uri="{FF2B5EF4-FFF2-40B4-BE49-F238E27FC236}">
                  <a16:creationId xmlns:a16="http://schemas.microsoft.com/office/drawing/2014/main" id="{1272A15D-471B-FAC9-23BC-94FFC08835C0}"/>
                </a:ext>
              </a:extLst>
            </p:cNvPr>
            <p:cNvSpPr/>
            <p:nvPr/>
          </p:nvSpPr>
          <p:spPr>
            <a:xfrm>
              <a:off x="8378585" y="2325081"/>
              <a:ext cx="45720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3</a:t>
              </a:r>
              <a:endParaRPr lang="en-US" sz="1500" dirty="0"/>
            </a:p>
          </p:txBody>
        </p:sp>
        <p:sp>
          <p:nvSpPr>
            <p:cNvPr id="108" name="Text 16">
              <a:extLst>
                <a:ext uri="{FF2B5EF4-FFF2-40B4-BE49-F238E27FC236}">
                  <a16:creationId xmlns:a16="http://schemas.microsoft.com/office/drawing/2014/main" id="{B596ADBB-3568-68BA-6FBA-BF4B8E1B5E0E}"/>
                </a:ext>
              </a:extLst>
            </p:cNvPr>
            <p:cNvSpPr/>
            <p:nvPr/>
          </p:nvSpPr>
          <p:spPr>
            <a:xfrm>
              <a:off x="9018665" y="2325081"/>
              <a:ext cx="25603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A1A1A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리프트 상승</a:t>
              </a:r>
              <a:endParaRPr lang="en-US" sz="1500" dirty="0"/>
            </a:p>
          </p:txBody>
        </p:sp>
        <p:sp>
          <p:nvSpPr>
            <p:cNvPr id="110" name="Shape 18">
              <a:extLst>
                <a:ext uri="{FF2B5EF4-FFF2-40B4-BE49-F238E27FC236}">
                  <a16:creationId xmlns:a16="http://schemas.microsoft.com/office/drawing/2014/main" id="{119AACC8-D5FD-7486-D7D8-D85FD891ED1F}"/>
                </a:ext>
              </a:extLst>
            </p:cNvPr>
            <p:cNvSpPr/>
            <p:nvPr/>
          </p:nvSpPr>
          <p:spPr>
            <a:xfrm>
              <a:off x="8918979" y="2727417"/>
              <a:ext cx="1483455" cy="0"/>
            </a:xfrm>
            <a:prstGeom prst="line">
              <a:avLst/>
            </a:prstGeom>
            <a:noFill/>
            <a:ln w="5080">
              <a:solidFill>
                <a:srgbClr val="E8E8E8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2" name="Shape 19">
              <a:extLst>
                <a:ext uri="{FF2B5EF4-FFF2-40B4-BE49-F238E27FC236}">
                  <a16:creationId xmlns:a16="http://schemas.microsoft.com/office/drawing/2014/main" id="{97B5BCE0-4341-F4FC-B16E-EE7C1F019E28}"/>
                </a:ext>
              </a:extLst>
            </p:cNvPr>
            <p:cNvSpPr/>
            <p:nvPr/>
          </p:nvSpPr>
          <p:spPr>
            <a:xfrm>
              <a:off x="8378585" y="2745705"/>
              <a:ext cx="457200" cy="384048"/>
            </a:xfrm>
            <a:prstGeom prst="rect">
              <a:avLst/>
            </a:prstGeom>
            <a:solidFill>
              <a:srgbClr val="1A1A1A"/>
            </a:solidFill>
            <a:ln w="12700">
              <a:solidFill>
                <a:srgbClr val="1A1A1A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4" name="Text 20">
              <a:extLst>
                <a:ext uri="{FF2B5EF4-FFF2-40B4-BE49-F238E27FC236}">
                  <a16:creationId xmlns:a16="http://schemas.microsoft.com/office/drawing/2014/main" id="{040F950E-728A-FAF8-4D5A-F473FDE00F23}"/>
                </a:ext>
              </a:extLst>
            </p:cNvPr>
            <p:cNvSpPr/>
            <p:nvPr/>
          </p:nvSpPr>
          <p:spPr>
            <a:xfrm>
              <a:off x="8378585" y="2745705"/>
              <a:ext cx="45720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4</a:t>
              </a:r>
              <a:endParaRPr lang="en-US" sz="1500" dirty="0"/>
            </a:p>
          </p:txBody>
        </p:sp>
        <p:sp>
          <p:nvSpPr>
            <p:cNvPr id="116" name="Text 21">
              <a:extLst>
                <a:ext uri="{FF2B5EF4-FFF2-40B4-BE49-F238E27FC236}">
                  <a16:creationId xmlns:a16="http://schemas.microsoft.com/office/drawing/2014/main" id="{1FE26819-4A71-12F4-7CC6-4243D6A19856}"/>
                </a:ext>
              </a:extLst>
            </p:cNvPr>
            <p:cNvSpPr/>
            <p:nvPr/>
          </p:nvSpPr>
          <p:spPr>
            <a:xfrm>
              <a:off x="9018665" y="2745705"/>
              <a:ext cx="25603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A1A1A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배터리 탈거</a:t>
              </a:r>
              <a:endParaRPr lang="en-US" sz="1500" dirty="0"/>
            </a:p>
          </p:txBody>
        </p:sp>
        <p:sp>
          <p:nvSpPr>
            <p:cNvPr id="118" name="Shape 23">
              <a:extLst>
                <a:ext uri="{FF2B5EF4-FFF2-40B4-BE49-F238E27FC236}">
                  <a16:creationId xmlns:a16="http://schemas.microsoft.com/office/drawing/2014/main" id="{FC50AD43-3AD2-304D-0313-911159EAD1C6}"/>
                </a:ext>
              </a:extLst>
            </p:cNvPr>
            <p:cNvSpPr/>
            <p:nvPr/>
          </p:nvSpPr>
          <p:spPr>
            <a:xfrm>
              <a:off x="8918979" y="3148041"/>
              <a:ext cx="1483455" cy="0"/>
            </a:xfrm>
            <a:prstGeom prst="line">
              <a:avLst/>
            </a:prstGeom>
            <a:noFill/>
            <a:ln w="5080">
              <a:solidFill>
                <a:srgbClr val="E8E8E8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0" name="Shape 24">
              <a:extLst>
                <a:ext uri="{FF2B5EF4-FFF2-40B4-BE49-F238E27FC236}">
                  <a16:creationId xmlns:a16="http://schemas.microsoft.com/office/drawing/2014/main" id="{359E285A-ACC0-ED20-8103-9DDD1D4D7191}"/>
                </a:ext>
              </a:extLst>
            </p:cNvPr>
            <p:cNvSpPr/>
            <p:nvPr/>
          </p:nvSpPr>
          <p:spPr>
            <a:xfrm>
              <a:off x="8378585" y="3166329"/>
              <a:ext cx="457200" cy="384048"/>
            </a:xfrm>
            <a:prstGeom prst="rect">
              <a:avLst/>
            </a:prstGeom>
            <a:solidFill>
              <a:srgbClr val="1A1A1A"/>
            </a:solidFill>
            <a:ln w="12700">
              <a:solidFill>
                <a:srgbClr val="1A1A1A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2" name="Text 25">
              <a:extLst>
                <a:ext uri="{FF2B5EF4-FFF2-40B4-BE49-F238E27FC236}">
                  <a16:creationId xmlns:a16="http://schemas.microsoft.com/office/drawing/2014/main" id="{5BD00AE0-EEB4-3B9F-76CE-F912759F0866}"/>
                </a:ext>
              </a:extLst>
            </p:cNvPr>
            <p:cNvSpPr/>
            <p:nvPr/>
          </p:nvSpPr>
          <p:spPr>
            <a:xfrm>
              <a:off x="8378585" y="3166329"/>
              <a:ext cx="45720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5</a:t>
              </a:r>
              <a:endParaRPr lang="en-US" sz="1500" dirty="0"/>
            </a:p>
          </p:txBody>
        </p:sp>
        <p:sp>
          <p:nvSpPr>
            <p:cNvPr id="124" name="Text 26">
              <a:extLst>
                <a:ext uri="{FF2B5EF4-FFF2-40B4-BE49-F238E27FC236}">
                  <a16:creationId xmlns:a16="http://schemas.microsoft.com/office/drawing/2014/main" id="{891F4C1C-BDE0-401E-21D8-AA2E8CA4B30A}"/>
                </a:ext>
              </a:extLst>
            </p:cNvPr>
            <p:cNvSpPr/>
            <p:nvPr/>
          </p:nvSpPr>
          <p:spPr>
            <a:xfrm>
              <a:off x="9018665" y="3166329"/>
              <a:ext cx="25603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A1A1A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배터리 이송</a:t>
              </a:r>
              <a:endParaRPr lang="en-US" sz="1500" dirty="0"/>
            </a:p>
          </p:txBody>
        </p:sp>
        <p:sp>
          <p:nvSpPr>
            <p:cNvPr id="126" name="Shape 28">
              <a:extLst>
                <a:ext uri="{FF2B5EF4-FFF2-40B4-BE49-F238E27FC236}">
                  <a16:creationId xmlns:a16="http://schemas.microsoft.com/office/drawing/2014/main" id="{BD7146CE-D716-017F-3C24-E9374410C9C3}"/>
                </a:ext>
              </a:extLst>
            </p:cNvPr>
            <p:cNvSpPr/>
            <p:nvPr/>
          </p:nvSpPr>
          <p:spPr>
            <a:xfrm>
              <a:off x="8918979" y="3568665"/>
              <a:ext cx="1483455" cy="0"/>
            </a:xfrm>
            <a:prstGeom prst="line">
              <a:avLst/>
            </a:prstGeom>
            <a:noFill/>
            <a:ln w="5080">
              <a:solidFill>
                <a:srgbClr val="E8E8E8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8" name="Shape 29">
              <a:extLst>
                <a:ext uri="{FF2B5EF4-FFF2-40B4-BE49-F238E27FC236}">
                  <a16:creationId xmlns:a16="http://schemas.microsoft.com/office/drawing/2014/main" id="{F9B32576-E511-2AF5-5543-3284D5229D17}"/>
                </a:ext>
              </a:extLst>
            </p:cNvPr>
            <p:cNvSpPr/>
            <p:nvPr/>
          </p:nvSpPr>
          <p:spPr>
            <a:xfrm>
              <a:off x="8378585" y="3586953"/>
              <a:ext cx="457200" cy="384048"/>
            </a:xfrm>
            <a:prstGeom prst="rect">
              <a:avLst/>
            </a:prstGeom>
            <a:solidFill>
              <a:srgbClr val="1A1A1A"/>
            </a:solidFill>
            <a:ln w="12700">
              <a:solidFill>
                <a:srgbClr val="1A1A1A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0" name="Text 30">
              <a:extLst>
                <a:ext uri="{FF2B5EF4-FFF2-40B4-BE49-F238E27FC236}">
                  <a16:creationId xmlns:a16="http://schemas.microsoft.com/office/drawing/2014/main" id="{83018C9D-1A42-3D71-54CE-8B759D3BEE12}"/>
                </a:ext>
              </a:extLst>
            </p:cNvPr>
            <p:cNvSpPr/>
            <p:nvPr/>
          </p:nvSpPr>
          <p:spPr>
            <a:xfrm>
              <a:off x="8378585" y="3586953"/>
              <a:ext cx="45720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6</a:t>
              </a:r>
              <a:endParaRPr lang="en-US" sz="1500" dirty="0"/>
            </a:p>
          </p:txBody>
        </p:sp>
        <p:sp>
          <p:nvSpPr>
            <p:cNvPr id="132" name="Text 31">
              <a:extLst>
                <a:ext uri="{FF2B5EF4-FFF2-40B4-BE49-F238E27FC236}">
                  <a16:creationId xmlns:a16="http://schemas.microsoft.com/office/drawing/2014/main" id="{4F899F04-998D-81DA-5076-66828B28EC7D}"/>
                </a:ext>
              </a:extLst>
            </p:cNvPr>
            <p:cNvSpPr/>
            <p:nvPr/>
          </p:nvSpPr>
          <p:spPr>
            <a:xfrm>
              <a:off x="9018665" y="3586953"/>
              <a:ext cx="25603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A1A1A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레치 체결</a:t>
              </a:r>
              <a:endParaRPr lang="en-US" sz="1500" dirty="0"/>
            </a:p>
          </p:txBody>
        </p:sp>
        <p:sp>
          <p:nvSpPr>
            <p:cNvPr id="136" name="Shape 34">
              <a:extLst>
                <a:ext uri="{FF2B5EF4-FFF2-40B4-BE49-F238E27FC236}">
                  <a16:creationId xmlns:a16="http://schemas.microsoft.com/office/drawing/2014/main" id="{E9B3AC2B-897C-E9D4-9FDB-F4DC7697E72E}"/>
                </a:ext>
              </a:extLst>
            </p:cNvPr>
            <p:cNvSpPr/>
            <p:nvPr/>
          </p:nvSpPr>
          <p:spPr>
            <a:xfrm>
              <a:off x="8378585" y="4007577"/>
              <a:ext cx="457200" cy="384048"/>
            </a:xfrm>
            <a:prstGeom prst="rect">
              <a:avLst/>
            </a:prstGeom>
            <a:solidFill>
              <a:srgbClr val="1A1A1A"/>
            </a:solidFill>
            <a:ln w="12700">
              <a:solidFill>
                <a:srgbClr val="1A1A1A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38" name="Text 35">
              <a:extLst>
                <a:ext uri="{FF2B5EF4-FFF2-40B4-BE49-F238E27FC236}">
                  <a16:creationId xmlns:a16="http://schemas.microsoft.com/office/drawing/2014/main" id="{625C55E1-DB7D-2F92-872C-A5DDC5D1CE64}"/>
                </a:ext>
              </a:extLst>
            </p:cNvPr>
            <p:cNvSpPr/>
            <p:nvPr/>
          </p:nvSpPr>
          <p:spPr>
            <a:xfrm>
              <a:off x="8378585" y="4007577"/>
              <a:ext cx="45720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7</a:t>
              </a:r>
              <a:endParaRPr lang="en-US" sz="1500" dirty="0"/>
            </a:p>
          </p:txBody>
        </p:sp>
        <p:sp>
          <p:nvSpPr>
            <p:cNvPr id="140" name="Text 36">
              <a:extLst>
                <a:ext uri="{FF2B5EF4-FFF2-40B4-BE49-F238E27FC236}">
                  <a16:creationId xmlns:a16="http://schemas.microsoft.com/office/drawing/2014/main" id="{B46EBAA8-2FEA-EE33-8B2D-6DCFF1C8D7C0}"/>
                </a:ext>
              </a:extLst>
            </p:cNvPr>
            <p:cNvSpPr/>
            <p:nvPr/>
          </p:nvSpPr>
          <p:spPr>
            <a:xfrm>
              <a:off x="9018665" y="4007577"/>
              <a:ext cx="25603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A1A1A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새 배터리 삽입</a:t>
              </a:r>
              <a:endParaRPr lang="en-US" sz="1500" dirty="0"/>
            </a:p>
          </p:txBody>
        </p:sp>
        <p:sp>
          <p:nvSpPr>
            <p:cNvPr id="142" name="Shape 38">
              <a:extLst>
                <a:ext uri="{FF2B5EF4-FFF2-40B4-BE49-F238E27FC236}">
                  <a16:creationId xmlns:a16="http://schemas.microsoft.com/office/drawing/2014/main" id="{355ACB6C-DA72-E688-C38B-B2E9CA67811A}"/>
                </a:ext>
              </a:extLst>
            </p:cNvPr>
            <p:cNvSpPr/>
            <p:nvPr/>
          </p:nvSpPr>
          <p:spPr>
            <a:xfrm>
              <a:off x="8918979" y="4409913"/>
              <a:ext cx="1483455" cy="0"/>
            </a:xfrm>
            <a:prstGeom prst="line">
              <a:avLst/>
            </a:prstGeom>
            <a:noFill/>
            <a:ln w="5080">
              <a:solidFill>
                <a:srgbClr val="E8E8E8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4" name="Shape 39">
              <a:extLst>
                <a:ext uri="{FF2B5EF4-FFF2-40B4-BE49-F238E27FC236}">
                  <a16:creationId xmlns:a16="http://schemas.microsoft.com/office/drawing/2014/main" id="{2E7A33BA-4192-7856-66F9-4E2EB7734A02}"/>
                </a:ext>
              </a:extLst>
            </p:cNvPr>
            <p:cNvSpPr/>
            <p:nvPr/>
          </p:nvSpPr>
          <p:spPr>
            <a:xfrm>
              <a:off x="8378585" y="4428201"/>
              <a:ext cx="457200" cy="384048"/>
            </a:xfrm>
            <a:prstGeom prst="rect">
              <a:avLst/>
            </a:prstGeom>
            <a:solidFill>
              <a:srgbClr val="1A1A1A"/>
            </a:solidFill>
            <a:ln w="12700">
              <a:solidFill>
                <a:srgbClr val="1A1A1A"/>
              </a:solidFill>
              <a:prstDash val="solid"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46" name="Text 40">
              <a:extLst>
                <a:ext uri="{FF2B5EF4-FFF2-40B4-BE49-F238E27FC236}">
                  <a16:creationId xmlns:a16="http://schemas.microsoft.com/office/drawing/2014/main" id="{8433978D-7E33-DFB0-1D78-B4B5498BDEC1}"/>
                </a:ext>
              </a:extLst>
            </p:cNvPr>
            <p:cNvSpPr/>
            <p:nvPr/>
          </p:nvSpPr>
          <p:spPr>
            <a:xfrm>
              <a:off x="8378585" y="4428201"/>
              <a:ext cx="45720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500" b="1" dirty="0">
                  <a:solidFill>
                    <a:srgbClr val="FFFFFF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8</a:t>
              </a:r>
              <a:endParaRPr lang="en-US" sz="1500" dirty="0"/>
            </a:p>
          </p:txBody>
        </p:sp>
        <p:sp>
          <p:nvSpPr>
            <p:cNvPr id="148" name="Text 41">
              <a:extLst>
                <a:ext uri="{FF2B5EF4-FFF2-40B4-BE49-F238E27FC236}">
                  <a16:creationId xmlns:a16="http://schemas.microsoft.com/office/drawing/2014/main" id="{B9807EC3-02C0-C8CB-FC1A-2403772B1010}"/>
                </a:ext>
              </a:extLst>
            </p:cNvPr>
            <p:cNvSpPr/>
            <p:nvPr/>
          </p:nvSpPr>
          <p:spPr>
            <a:xfrm>
              <a:off x="9018665" y="4428201"/>
              <a:ext cx="256032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500" b="1" dirty="0">
                  <a:solidFill>
                    <a:srgbClr val="1A1A1A"/>
                  </a:solidFill>
                  <a:latin typeface="맑은 고딕" pitchFamily="34" charset="0"/>
                  <a:ea typeface="맑은 고딕" pitchFamily="34" charset="-122"/>
                  <a:cs typeface="맑은 고딕" pitchFamily="34" charset="-120"/>
                </a:rPr>
                <a:t>교체 완료 판단</a:t>
              </a:r>
              <a:endParaRPr lang="en-US" sz="1500" dirty="0"/>
            </a:p>
          </p:txBody>
        </p:sp>
      </p:grpSp>
      <p:sp>
        <p:nvSpPr>
          <p:cNvPr id="151" name="Shape 33">
            <a:extLst>
              <a:ext uri="{FF2B5EF4-FFF2-40B4-BE49-F238E27FC236}">
                <a16:creationId xmlns:a16="http://schemas.microsoft.com/office/drawing/2014/main" id="{E3E204A3-A935-0084-24BB-99AEDE06389D}"/>
              </a:ext>
            </a:extLst>
          </p:cNvPr>
          <p:cNvSpPr/>
          <p:nvPr/>
        </p:nvSpPr>
        <p:spPr>
          <a:xfrm>
            <a:off x="8918978" y="3971001"/>
            <a:ext cx="1483455" cy="0"/>
          </a:xfrm>
          <a:prstGeom prst="line">
            <a:avLst/>
          </a:prstGeom>
          <a:noFill/>
          <a:ln w="5080">
            <a:solidFill>
              <a:srgbClr val="E8E8E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3" name="Text 51">
            <a:extLst>
              <a:ext uri="{FF2B5EF4-FFF2-40B4-BE49-F238E27FC236}">
                <a16:creationId xmlns:a16="http://schemas.microsoft.com/office/drawing/2014/main" id="{FCD3C166-A657-7A51-1A52-030CFA6B63BD}"/>
              </a:ext>
            </a:extLst>
          </p:cNvPr>
          <p:cNvSpPr/>
          <p:nvPr/>
        </p:nvSpPr>
        <p:spPr>
          <a:xfrm>
            <a:off x="4551888" y="560290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40000"/>
              </a:lnSpc>
              <a:buNone/>
            </a:pPr>
            <a:r>
              <a:rPr lang="ko-KR" altLang="en-US" sz="1600" b="1">
                <a:solidFill>
                  <a:srgbClr val="1A1A1A"/>
                </a:solidFill>
                <a:highlight>
                  <a:srgbClr val="FFFF00"/>
                </a:highlight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배터리 교체 시간 </a:t>
            </a:r>
            <a:r>
              <a:rPr lang="en-US" altLang="ko-KR" sz="1600" b="1">
                <a:solidFill>
                  <a:srgbClr val="1A1A1A"/>
                </a:solidFill>
                <a:highlight>
                  <a:srgbClr val="FFFF00"/>
                </a:highlight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r>
              <a:rPr lang="ko-KR" altLang="en-US" sz="1600" b="1">
                <a:solidFill>
                  <a:srgbClr val="1A1A1A"/>
                </a:solidFill>
                <a:highlight>
                  <a:srgbClr val="FFFF00"/>
                </a:highlight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분 이내</a:t>
            </a:r>
            <a:endParaRPr lang="en-US" altLang="ko-KR" sz="1600" b="1">
              <a:solidFill>
                <a:srgbClr val="1A1A1A"/>
              </a:solidFill>
              <a:highlight>
                <a:srgbClr val="FFFF00"/>
              </a:highlight>
              <a:latin typeface="맑은 고딕" pitchFamily="34" charset="0"/>
              <a:ea typeface="맑은 고딕" pitchFamily="34" charset="-122"/>
              <a:cs typeface="맑은 고딕" pitchFamily="34" charset="-120"/>
            </a:endParaRPr>
          </a:p>
          <a:p>
            <a:pPr marL="0" indent="0" algn="ctr">
              <a:lnSpc>
                <a:spcPct val="140000"/>
              </a:lnSpc>
              <a:buNone/>
            </a:pPr>
            <a:r>
              <a:rPr lang="ko-KR" altLang="en-US" sz="1600" b="1">
                <a:solidFill>
                  <a:srgbClr val="1A1A1A"/>
                </a:solidFill>
                <a:highlight>
                  <a:srgbClr val="FFFF00"/>
                </a:highlight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작업 성공률 </a:t>
            </a:r>
            <a:r>
              <a:rPr lang="en-US" altLang="ko-KR" sz="1600" b="1">
                <a:solidFill>
                  <a:srgbClr val="1A1A1A"/>
                </a:solidFill>
                <a:highlight>
                  <a:srgbClr val="FFFF00"/>
                </a:highlight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99% </a:t>
            </a:r>
            <a:r>
              <a:rPr lang="en-US" altLang="ko-KR" sz="1100" b="1">
                <a:solidFill>
                  <a:schemeClr val="bg2">
                    <a:lumMod val="25000"/>
                  </a:schemeClr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   </a:t>
            </a:r>
          </a:p>
          <a:p>
            <a:pPr marL="0" indent="0" algn="ctr">
              <a:lnSpc>
                <a:spcPct val="140000"/>
              </a:lnSpc>
              <a:buNone/>
            </a:pPr>
            <a:r>
              <a:rPr lang="en-US" altLang="ko-KR" sz="1100" b="1">
                <a:solidFill>
                  <a:schemeClr val="bg2">
                    <a:lumMod val="25000"/>
                  </a:schemeClr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  *</a:t>
            </a:r>
            <a:r>
              <a:rPr lang="ko-KR" altLang="en-US" sz="1100" b="1">
                <a:solidFill>
                  <a:schemeClr val="bg2">
                    <a:lumMod val="25000"/>
                  </a:schemeClr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실제 작동 검증 완료</a:t>
            </a:r>
            <a:endParaRPr 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55" name="직선 화살표 연결선 154">
            <a:extLst>
              <a:ext uri="{FF2B5EF4-FFF2-40B4-BE49-F238E27FC236}">
                <a16:creationId xmlns:a16="http://schemas.microsoft.com/office/drawing/2014/main" id="{AEFCBE84-84D6-9F36-FA9C-FAA003199B2D}"/>
              </a:ext>
            </a:extLst>
          </p:cNvPr>
          <p:cNvCxnSpPr/>
          <p:nvPr/>
        </p:nvCxnSpPr>
        <p:spPr>
          <a:xfrm flipV="1">
            <a:off x="291834" y="4965290"/>
            <a:ext cx="7079226" cy="78658"/>
          </a:xfrm>
          <a:prstGeom prst="straightConnector1">
            <a:avLst/>
          </a:prstGeom>
          <a:ln w="6032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5A9D42CD-2153-2785-C13F-09424E470889}"/>
              </a:ext>
            </a:extLst>
          </p:cNvPr>
          <p:cNvSpPr txBox="1"/>
          <p:nvPr/>
        </p:nvSpPr>
        <p:spPr>
          <a:xfrm>
            <a:off x="3151595" y="5158315"/>
            <a:ext cx="2180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solidFill>
                  <a:srgbClr val="FF0000"/>
                </a:solidFill>
              </a:rPr>
              <a:t>2200 mm</a:t>
            </a:r>
            <a:endParaRPr lang="ko-KR" alt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241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4000" b="1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2.1 Design - Latch</a:t>
            </a:r>
            <a:endParaRPr lang="en-US" sz="4000" b="1">
              <a:solidFill>
                <a:schemeClr val="dk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5BA4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Lock</a:t>
            </a:r>
            <a:r>
              <a:rPr lang="en-US" sz="200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(Latch)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48640" y="50292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볼팅(정밀체결)  &lt;  래치(간극체결)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55321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1400">
                <a:solidFill>
                  <a:srgbClr val="3A3A3A"/>
                </a:solidFill>
                <a:latin typeface="맑은 고딕"/>
                <a:ea typeface="맑은 고딕"/>
                <a:cs typeface="맑은 고딕"/>
              </a:rPr>
              <a:t>·  볼팅 :  횡방향 허용오차  ±0.012 mm</a:t>
            </a:r>
            <a:endParaRPr lang="en-US" sz="1400"/>
          </a:p>
        </p:txBody>
      </p:sp>
      <p:sp>
        <p:nvSpPr>
          <p:cNvPr id="8" name="Text 6"/>
          <p:cNvSpPr/>
          <p:nvPr/>
        </p:nvSpPr>
        <p:spPr>
          <a:xfrm>
            <a:off x="548640" y="594360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1900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· </a:t>
            </a:r>
            <a:r>
              <a:rPr lang="en-US" sz="19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 래치 :  횡방향 허용오차</a:t>
            </a:r>
            <a:endParaRPr lang="en-US" sz="1900" b="1"/>
          </a:p>
        </p:txBody>
      </p:sp>
      <p:sp>
        <p:nvSpPr>
          <p:cNvPr id="10" name="Text 8"/>
          <p:cNvSpPr/>
          <p:nvPr/>
        </p:nvSpPr>
        <p:spPr>
          <a:xfrm>
            <a:off x="3327689" y="594360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 algn="ctr">
              <a:buNone/>
              <a:defRPr/>
            </a:pPr>
            <a:r>
              <a:rPr lang="en-US" sz="1600" b="1">
                <a:solidFill>
                  <a:srgbClr val="1A1A1A"/>
                </a:solidFill>
                <a:highlight>
                  <a:srgbClr val="FFFF00"/>
                </a:highlight>
                <a:latin typeface="맑은 고딕"/>
                <a:ea typeface="맑은 고딕"/>
                <a:cs typeface="맑은 고딕"/>
              </a:rPr>
              <a:t>±1.0 mm</a:t>
            </a:r>
            <a:endParaRPr lang="en-US" sz="1600">
              <a:highlight>
                <a:srgbClr val="FFFF00"/>
              </a:highlight>
            </a:endParaRPr>
          </a:p>
        </p:txBody>
      </p:sp>
      <p:sp>
        <p:nvSpPr>
          <p:cNvPr id="11" name="Text 9"/>
          <p:cNvSpPr/>
          <p:nvPr/>
        </p:nvSpPr>
        <p:spPr>
          <a:xfrm>
            <a:off x="4764405" y="1280160"/>
            <a:ext cx="3474720" cy="164592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lnSpc>
                <a:spcPct val="135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드라이버 두께 2mm</a:t>
            </a:r>
          </a:p>
          <a:p>
            <a:pPr marL="0" lvl="0" indent="0">
              <a:lnSpc>
                <a:spcPct val="135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슬롯 간 거리 4mm</a:t>
            </a:r>
          </a:p>
          <a:p>
            <a:pPr marL="0" lvl="0" indent="0">
              <a:lnSpc>
                <a:spcPct val="135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래치 입구 직경 7mm</a:t>
            </a:r>
          </a:p>
          <a:p>
            <a:pPr marL="0" lvl="0" indent="0">
              <a:lnSpc>
                <a:spcPct val="135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블레이드 높이 7mm</a:t>
            </a:r>
          </a:p>
          <a:p>
            <a:pPr marL="0" lvl="0" indent="0">
              <a:lnSpc>
                <a:spcPct val="135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래치 결합 길이 4mm</a:t>
            </a:r>
            <a:endParaRPr lang="en-US" sz="1500" b="1"/>
          </a:p>
        </p:txBody>
      </p:sp>
      <p:sp>
        <p:nvSpPr>
          <p:cNvPr id="14" name="Shape 12"/>
          <p:cNvSpPr/>
          <p:nvPr/>
        </p:nvSpPr>
        <p:spPr>
          <a:xfrm>
            <a:off x="5212080" y="3200400"/>
            <a:ext cx="2377440" cy="411480"/>
          </a:xfrm>
          <a:prstGeom prst="rect">
            <a:avLst/>
          </a:prstGeom>
          <a:solidFill>
            <a:srgbClr val="FFF7B0"/>
          </a:solidFill>
          <a:ln w="12700">
            <a:solidFill>
              <a:srgbClr val="FFF7B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3"/>
          <p:cNvSpPr/>
          <p:nvPr/>
        </p:nvSpPr>
        <p:spPr>
          <a:xfrm>
            <a:off x="5212080" y="32004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→ 선정이유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212080" y="370332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6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①  구조가 단순하여 유지보수가 용이함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6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②  정렬 오차가 존재하더라도 체결 가능</a:t>
            </a:r>
            <a:endParaRPr lang="en-US" sz="1600" b="1"/>
          </a:p>
        </p:txBody>
      </p:sp>
      <p:sp>
        <p:nvSpPr>
          <p:cNvPr id="17" name="Shape 15"/>
          <p:cNvSpPr/>
          <p:nvPr/>
        </p:nvSpPr>
        <p:spPr>
          <a:xfrm>
            <a:off x="5212080" y="4617720"/>
            <a:ext cx="2377440" cy="411480"/>
          </a:xfrm>
          <a:prstGeom prst="rect">
            <a:avLst/>
          </a:prstGeom>
          <a:solidFill>
            <a:srgbClr val="FFF7B0"/>
          </a:solidFill>
          <a:ln w="12700">
            <a:solidFill>
              <a:srgbClr val="FFF7B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5212080" y="46177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→ 체결 안전성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212080" y="512064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6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①  격벽 구조를 적용하여 90° 회전만 가능하도록 제한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6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②  역방향 너트를 적용하여 주행 중 풀림 방지</a:t>
            </a:r>
            <a:endParaRPr lang="en-US" sz="1600" b="1"/>
          </a:p>
        </p:txBody>
      </p:sp>
      <p:pic>
        <p:nvPicPr>
          <p:cNvPr id="22" name="그림 21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548640" y="1920240"/>
            <a:ext cx="3784888" cy="2834640"/>
          </a:xfrm>
          <a:prstGeom prst="rect">
            <a:avLst/>
          </a:prstGeom>
        </p:spPr>
      </p:pic>
      <p:pic>
        <p:nvPicPr>
          <p:cNvPr id="23" name="KakaoTalk_20260331_204321474.mp4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tretch>
            <a:fillRect/>
          </a:stretch>
        </p:blipFill>
        <p:spPr>
          <a:xfrm>
            <a:off x="7489149" y="547173"/>
            <a:ext cx="4049682" cy="2471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/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553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877136" y="1668876"/>
            <a:ext cx="6172911" cy="4777643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02920" y="3657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4000" b="1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2.2 Design - RC car</a:t>
            </a:r>
            <a:endParaRPr lang="en-US" sz="4000" b="1">
              <a:solidFill>
                <a:schemeClr val="dk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548640" y="457200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6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가로 : 450mm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6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세로 : 315mm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6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높이 : 235mm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6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사용 배터리 : 7.4V 1200mAh</a:t>
            </a:r>
            <a:endParaRPr lang="en-US" sz="1600" b="1"/>
          </a:p>
        </p:txBody>
      </p:sp>
      <p:sp>
        <p:nvSpPr>
          <p:cNvPr id="8" name="Text 6"/>
          <p:cNvSpPr/>
          <p:nvPr/>
        </p:nvSpPr>
        <p:spPr>
          <a:xfrm>
            <a:off x="548640" y="603504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1500" b="1" i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지면에서 부터의 배터리까지의 거리 : 74mm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8552604" y="2997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플러그형 커넥터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→ 2 pin pogo 로 수정</a:t>
            </a:r>
            <a:endParaRPr 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93952" y="1508760"/>
            <a:ext cx="5138167" cy="2834640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6570670" y="134472"/>
            <a:ext cx="1832382" cy="13742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4000" b="1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2.3 Design - Lift</a:t>
            </a:r>
            <a:endParaRPr lang="en-US" sz="4000" b="1">
              <a:solidFill>
                <a:schemeClr val="dk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5BA4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lift</a:t>
            </a:r>
            <a:r>
              <a:rPr lang="en-US" sz="150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(Ball screw &amp; Linear guide)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4462272" y="1325880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•  스크류 직경 : d = 25mm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4462272" y="1655064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•  스크류 Lead : L = 20mm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462272" y="1984248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•  유효길이 : l = 340mm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462272" y="2313432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•  하중조건 : 적재질량 m = 3kg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89120" y="2642616"/>
            <a:ext cx="3657600" cy="292608"/>
          </a:xfrm>
          <a:prstGeom prst="rect">
            <a:avLst/>
          </a:prstGeom>
          <a:solidFill>
            <a:srgbClr val="FFF7B0"/>
          </a:solidFill>
          <a:ln w="12700">
            <a:solidFill>
              <a:srgbClr val="FFF7B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4462272" y="2642616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115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</a:t>
            </a:r>
            <a:r>
              <a:rPr lang="en-US" sz="13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  리니어 가이드 레일 : L = 400mm</a:t>
            </a:r>
            <a:endParaRPr lang="en-US" sz="1300"/>
          </a:p>
        </p:txBody>
      </p:sp>
      <p:sp>
        <p:nvSpPr>
          <p:cNvPr id="12" name="Shape 10"/>
          <p:cNvSpPr/>
          <p:nvPr/>
        </p:nvSpPr>
        <p:spPr>
          <a:xfrm>
            <a:off x="4389120" y="2971800"/>
            <a:ext cx="3657600" cy="292608"/>
          </a:xfrm>
          <a:prstGeom prst="rect">
            <a:avLst/>
          </a:prstGeom>
          <a:solidFill>
            <a:srgbClr val="FFF7B0"/>
          </a:solidFill>
          <a:ln w="12700">
            <a:solidFill>
              <a:srgbClr val="FFF7B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4462272" y="2971800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13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상판 + 배터리 무게 : m = 3kg</a:t>
            </a:r>
            <a:endParaRPr lang="en-US" sz="1300"/>
          </a:p>
        </p:txBody>
      </p:sp>
      <p:sp>
        <p:nvSpPr>
          <p:cNvPr id="14" name="Text 12"/>
          <p:cNvSpPr/>
          <p:nvPr/>
        </p:nvSpPr>
        <p:spPr>
          <a:xfrm>
            <a:off x="4462272" y="3300984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•  축방향 하중 : 29.4 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462272" y="3630168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•  볼스크류 리드 : 20 mm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389120" y="3959352"/>
            <a:ext cx="3657600" cy="292608"/>
          </a:xfrm>
          <a:prstGeom prst="rect">
            <a:avLst/>
          </a:prstGeom>
          <a:solidFill>
            <a:srgbClr val="FFF7B0"/>
          </a:solidFill>
          <a:ln w="12700">
            <a:solidFill>
              <a:srgbClr val="FFF7B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4462272" y="3959352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•  필요 구동 토크 : 0.104 Nm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389120" y="4288536"/>
            <a:ext cx="3657600" cy="292608"/>
          </a:xfrm>
          <a:prstGeom prst="rect">
            <a:avLst/>
          </a:prstGeom>
          <a:solidFill>
            <a:srgbClr val="FFF7B0"/>
          </a:solidFill>
          <a:ln w="12700">
            <a:solidFill>
              <a:srgbClr val="FFF7B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/>
          <p:nvPr/>
        </p:nvSpPr>
        <p:spPr>
          <a:xfrm>
            <a:off x="4462272" y="4288536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•  안전계수 3.0 적용 요구 토크 : 0.312 Nm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4462272" y="4617720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•  회전 속도 : 60 rpm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462272" y="4946904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•  최대 상승 높이 : 276 mm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389120" y="5276088"/>
            <a:ext cx="3657600" cy="292608"/>
          </a:xfrm>
          <a:prstGeom prst="rect">
            <a:avLst/>
          </a:prstGeom>
          <a:solidFill>
            <a:srgbClr val="FFF7B0"/>
          </a:solidFill>
          <a:ln w="12700">
            <a:solidFill>
              <a:srgbClr val="FFF7B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21"/>
          <p:cNvSpPr/>
          <p:nvPr/>
        </p:nvSpPr>
        <p:spPr>
          <a:xfrm>
            <a:off x="4462272" y="5276088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14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도달 시간 : 7.1 s</a:t>
            </a:r>
            <a:endParaRPr lang="en-US" sz="1400"/>
          </a:p>
        </p:txBody>
      </p:sp>
      <p:sp>
        <p:nvSpPr>
          <p:cNvPr id="26" name="Text 24"/>
          <p:cNvSpPr/>
          <p:nvPr/>
        </p:nvSpPr>
        <p:spPr>
          <a:xfrm>
            <a:off x="273473" y="62636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 algn="ctr">
              <a:buNone/>
              <a:defRPr/>
            </a:pPr>
            <a:r>
              <a:rPr lang="en-US" sz="27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리프트 도달 시간 : 7초</a:t>
            </a:r>
            <a:endParaRPr lang="en-US" sz="2700"/>
          </a:p>
        </p:txBody>
      </p:sp>
      <p:sp>
        <p:nvSpPr>
          <p:cNvPr id="27" name="Text 25"/>
          <p:cNvSpPr/>
          <p:nvPr/>
        </p:nvSpPr>
        <p:spPr>
          <a:xfrm>
            <a:off x="6400800" y="62636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 algn="ctr">
              <a:buNone/>
              <a:defRPr/>
            </a:pPr>
            <a:r>
              <a:rPr lang="en-US" sz="22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최대 변위: 약 3.57 × 10⁻⁵ mm</a:t>
            </a:r>
            <a:endParaRPr lang="en-US" sz="220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02920" y="1694156"/>
            <a:ext cx="3429264" cy="4432324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8223917" y="823656"/>
            <a:ext cx="3708102" cy="49558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5608175" y="697247"/>
            <a:ext cx="6465860" cy="5924533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02920" y="3657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4000" b="1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2.4 Design - pusher</a:t>
            </a:r>
            <a:endParaRPr lang="en-US" sz="4000" b="1">
              <a:solidFill>
                <a:schemeClr val="dk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39" y="1280160"/>
            <a:ext cx="476077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5BA45B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Pusher</a:t>
            </a:r>
            <a:r>
              <a:rPr lang="en-US" sz="1600" b="1" dirty="0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(Rack &amp; </a:t>
            </a:r>
            <a:r>
              <a:rPr lang="en-US" sz="1600" b="1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Pinion) – </a:t>
            </a:r>
            <a:r>
              <a:rPr lang="ko-KR" altLang="en-US" sz="1600" b="1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새 배터리 이송 장치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87452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Pinion gear 톱니 수 : 20개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재질 : 일반 철강재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홀 직경 : Φ8mm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톱니 폭 : 15mm</a:t>
            </a:r>
            <a:endParaRPr lang="en-US" sz="1500"/>
          </a:p>
        </p:txBody>
      </p:sp>
      <p:sp>
        <p:nvSpPr>
          <p:cNvPr id="5" name="Text 3"/>
          <p:cNvSpPr/>
          <p:nvPr/>
        </p:nvSpPr>
        <p:spPr>
          <a:xfrm>
            <a:off x="548640" y="324612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Rack rail 톱니 수 : 63개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재질 : 일반 철강재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길이 : L = 300mm</a:t>
            </a:r>
          </a:p>
          <a:p>
            <a:pPr marL="0" lvl="0" indent="0">
              <a:lnSpc>
                <a:spcPct val="140000"/>
              </a:lnSpc>
              <a:buNone/>
              <a:defRPr/>
            </a:pPr>
            <a:r>
              <a:rPr lang="en-US" sz="15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•  톱니 폭 : 15mm</a:t>
            </a:r>
            <a:endParaRPr lang="en-US" sz="1500"/>
          </a:p>
        </p:txBody>
      </p:sp>
      <p:sp>
        <p:nvSpPr>
          <p:cNvPr id="12" name="Text 10"/>
          <p:cNvSpPr/>
          <p:nvPr/>
        </p:nvSpPr>
        <p:spPr>
          <a:xfrm>
            <a:off x="548640" y="6219825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 algn="l">
              <a:buNone/>
              <a:defRPr/>
            </a:pPr>
            <a:r>
              <a:rPr lang="en-US" sz="1800" b="1">
                <a:solidFill>
                  <a:srgbClr val="5BA45B"/>
                </a:solidFill>
                <a:latin typeface="맑은 고딕"/>
                <a:ea typeface="맑은 고딕"/>
                <a:cs typeface="맑은 고딕"/>
              </a:rPr>
              <a:t>유효 이송 거리 = 205.196mm</a:t>
            </a:r>
            <a:endParaRPr lang="en-US" sz="1800"/>
          </a:p>
        </p:txBody>
      </p:sp>
      <p:sp>
        <p:nvSpPr>
          <p:cNvPr id="13" name="Text 11"/>
          <p:cNvSpPr/>
          <p:nvPr/>
        </p:nvSpPr>
        <p:spPr>
          <a:xfrm>
            <a:off x="3713691" y="621030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 algn="l">
              <a:buNone/>
              <a:defRPr/>
            </a:pPr>
            <a:r>
              <a:rPr lang="en-US" sz="1800" b="1">
                <a:solidFill>
                  <a:srgbClr val="1A1A1A"/>
                </a:solidFill>
                <a:latin typeface="맑은 고딕"/>
                <a:ea typeface="맑은 고딕"/>
                <a:cs typeface="맑은 고딕"/>
              </a:rPr>
              <a:t>필요 구동력 = 10.66 N</a:t>
            </a:r>
            <a:endParaRPr lang="en-US" sz="180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622723" y="4533561"/>
            <a:ext cx="4572000" cy="16767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endParaRPr lang="en-US" sz="3200"/>
          </a:p>
        </p:txBody>
      </p:sp>
      <p:sp>
        <p:nvSpPr>
          <p:cNvPr id="3" name="Text 1"/>
          <p:cNvSpPr/>
          <p:nvPr/>
        </p:nvSpPr>
        <p:spPr>
          <a:xfrm>
            <a:off x="411480" y="1221904"/>
            <a:ext cx="11094415" cy="164592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lvl="0" algn="ctr">
              <a:defRPr/>
            </a:pPr>
            <a:r>
              <a:rPr lang="ko-KR" altLang="ko-KR" sz="2400"/>
              <a:t>기존에는 Mission Ground의 실물 제작과 자동화 공정 검증에 의존해 설계 오차와 </a:t>
            </a:r>
            <a:endParaRPr lang="en-US" altLang="ko-KR" sz="2400"/>
          </a:p>
          <a:p>
            <a:pPr lvl="0" algn="ctr">
              <a:defRPr/>
            </a:pPr>
            <a:r>
              <a:rPr lang="ko-KR" altLang="ko-KR" sz="2400"/>
              <a:t>동작 오류를 확인하는 데 한계가 있었다. </a:t>
            </a:r>
            <a:endParaRPr lang="en-US" altLang="ko-KR" sz="2400"/>
          </a:p>
          <a:p>
            <a:pPr lvl="0" algn="ctr">
              <a:defRPr/>
            </a:pPr>
            <a:endParaRPr lang="en-US" altLang="ko-KR" sz="2400"/>
          </a:p>
          <a:p>
            <a:pPr lvl="0" algn="ctr">
              <a:defRPr/>
            </a:pPr>
            <a:r>
              <a:rPr lang="ko-KR" altLang="ko-KR" sz="2400"/>
              <a:t>이를 해결하기 위해 </a:t>
            </a:r>
            <a:r>
              <a:rPr lang="en-US" altLang="ko-KR" sz="2400"/>
              <a:t>Digital Twin</a:t>
            </a:r>
            <a:r>
              <a:rPr lang="ko-KR" altLang="en-US" sz="2400"/>
              <a:t>을 </a:t>
            </a:r>
            <a:r>
              <a:rPr lang="ko-KR" altLang="ko-KR" sz="2400"/>
              <a:t>구축하고, </a:t>
            </a:r>
            <a:r>
              <a:rPr lang="en-US" altLang="ko-KR" sz="2400"/>
              <a:t>Battery Swapping </a:t>
            </a:r>
            <a:r>
              <a:rPr lang="ko-KR" altLang="ko-KR" sz="2400"/>
              <a:t>공정을 </a:t>
            </a:r>
            <a:r>
              <a:rPr lang="ko-KR" altLang="ko-KR" sz="2400" b="1"/>
              <a:t>가상 환경</a:t>
            </a:r>
            <a:r>
              <a:rPr lang="ko-KR" altLang="ko-KR" sz="2400"/>
              <a:t>에서 </a:t>
            </a:r>
            <a:endParaRPr lang="en-US" altLang="ko-KR" sz="2400"/>
          </a:p>
          <a:p>
            <a:pPr lvl="0" algn="ctr">
              <a:defRPr/>
            </a:pPr>
            <a:r>
              <a:rPr lang="ko-KR" altLang="ko-KR" sz="2400"/>
              <a:t>사전 검증하는 구조로 개선하였다.</a:t>
            </a:r>
            <a:endParaRPr lang="en-US" sz="2400" b="1"/>
          </a:p>
        </p:txBody>
      </p:sp>
      <p:sp>
        <p:nvSpPr>
          <p:cNvPr id="4" name="Text 2"/>
          <p:cNvSpPr/>
          <p:nvPr/>
        </p:nvSpPr>
        <p:spPr>
          <a:xfrm>
            <a:off x="548640" y="30632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chemeClr val="accent1"/>
                </a:solidFill>
              </a:rPr>
              <a:t>Point</a:t>
            </a:r>
            <a:endParaRPr lang="en-US" sz="3200" b="1" dirty="0">
              <a:solidFill>
                <a:schemeClr val="accent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3652930"/>
            <a:ext cx="2567864" cy="3017520"/>
          </a:xfrm>
          <a:prstGeom prst="roundRect">
            <a:avLst>
              <a:gd name="adj" fmla="val 6410"/>
            </a:avLst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4"/>
          <p:cNvSpPr/>
          <p:nvPr/>
        </p:nvSpPr>
        <p:spPr>
          <a:xfrm>
            <a:off x="1443952" y="3931920"/>
            <a:ext cx="777240" cy="777240"/>
          </a:xfrm>
          <a:prstGeom prst="ellipse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443952" y="39319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708660" y="4530950"/>
            <a:ext cx="2293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ko-KR" altLang="en-US" sz="1800" b="1">
                <a:solidFill>
                  <a:srgbClr val="1A1A1A"/>
                </a:solidFill>
                <a:latin typeface="맑은 고딕" pitchFamily="34" charset="0"/>
                <a:ea typeface="맑은 고딕" pitchFamily="34" charset="-122"/>
              </a:rPr>
              <a:t>기존 문제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08660" y="5567025"/>
            <a:ext cx="2293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ko-KR" sz="1400"/>
              <a:t>Mission Ground를 실제로 제작한 뒤에야 위치 오차와 장치 간 간섭을 확인할 수 있어 수정 과정이 반복됨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390824" y="3657600"/>
            <a:ext cx="2567864" cy="3017520"/>
          </a:xfrm>
          <a:prstGeom prst="roundRect">
            <a:avLst>
              <a:gd name="adj" fmla="val 6410"/>
            </a:avLst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9"/>
          <p:cNvSpPr/>
          <p:nvPr/>
        </p:nvSpPr>
        <p:spPr>
          <a:xfrm>
            <a:off x="4286136" y="3931920"/>
            <a:ext cx="777240" cy="777240"/>
          </a:xfrm>
          <a:prstGeom prst="ellipse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4286136" y="39319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550844" y="4530950"/>
            <a:ext cx="2293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ko-KR" b="1"/>
              <a:t>발생 한계</a:t>
            </a:r>
            <a:endParaRPr lang="en-US" sz="1800" b="1" dirty="0"/>
          </a:p>
        </p:txBody>
      </p:sp>
      <p:sp>
        <p:nvSpPr>
          <p:cNvPr id="14" name="Text 12"/>
          <p:cNvSpPr/>
          <p:nvPr/>
        </p:nvSpPr>
        <p:spPr>
          <a:xfrm>
            <a:off x="3527984" y="5661414"/>
            <a:ext cx="2293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ko-KR" sz="1400"/>
              <a:t>리프트, 푸셔, 래치의 동작 순서와 차량 정렬 상태를 실제 장치에서 직접 확인해야 하므로 검증에 시간과 </a:t>
            </a:r>
            <a:endParaRPr lang="en-US" altLang="ko-KR" sz="1400"/>
          </a:p>
          <a:p>
            <a:pPr algn="ctr"/>
            <a:r>
              <a:rPr lang="ko-KR" altLang="ko-KR" sz="1400"/>
              <a:t>비용이 소요됨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233008" y="3657600"/>
            <a:ext cx="2567864" cy="3017520"/>
          </a:xfrm>
          <a:prstGeom prst="roundRect">
            <a:avLst>
              <a:gd name="adj" fmla="val 6410"/>
            </a:avLst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Shape 14"/>
          <p:cNvSpPr/>
          <p:nvPr/>
        </p:nvSpPr>
        <p:spPr>
          <a:xfrm>
            <a:off x="7128319" y="3931920"/>
            <a:ext cx="777240" cy="777240"/>
          </a:xfrm>
          <a:prstGeom prst="ellipse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7128319" y="39319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6370168" y="4530950"/>
            <a:ext cx="2293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ko-KR" b="1"/>
              <a:t>개선 방법</a:t>
            </a:r>
            <a:endParaRPr lang="en-US" sz="1800" b="1" dirty="0"/>
          </a:p>
        </p:txBody>
      </p:sp>
      <p:sp>
        <p:nvSpPr>
          <p:cNvPr id="19" name="Text 17"/>
          <p:cNvSpPr/>
          <p:nvPr/>
        </p:nvSpPr>
        <p:spPr>
          <a:xfrm>
            <a:off x="6370168" y="5602421"/>
            <a:ext cx="2293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ko-KR" sz="1400"/>
              <a:t>ROS2·Gazebo·MuJoCo 기반의 가상 모델을 구축하고, </a:t>
            </a:r>
            <a:endParaRPr lang="en-US" altLang="ko-KR" sz="1400"/>
          </a:p>
          <a:p>
            <a:pPr algn="ctr"/>
            <a:r>
              <a:rPr lang="ko-KR" altLang="en-US" sz="1400"/>
              <a:t>실물과 가상환경의</a:t>
            </a:r>
            <a:endParaRPr lang="en-US" altLang="ko-KR" sz="1400"/>
          </a:p>
          <a:p>
            <a:pPr algn="ctr"/>
            <a:r>
              <a:rPr lang="ko-KR" altLang="en-US" sz="1400"/>
              <a:t>양방향 통신을 진행함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9075191" y="3657600"/>
            <a:ext cx="2567864" cy="3017520"/>
          </a:xfrm>
          <a:prstGeom prst="roundRect">
            <a:avLst>
              <a:gd name="adj" fmla="val 6410"/>
            </a:avLst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19"/>
          <p:cNvSpPr/>
          <p:nvPr/>
        </p:nvSpPr>
        <p:spPr>
          <a:xfrm>
            <a:off x="9970503" y="3931920"/>
            <a:ext cx="777240" cy="777240"/>
          </a:xfrm>
          <a:prstGeom prst="ellipse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9970503" y="39319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맑은 고딕" pitchFamily="34" charset="0"/>
                <a:ea typeface="맑은 고딕" pitchFamily="34" charset="-122"/>
                <a:cs typeface="맑은 고딕" pitchFamily="34" charset="-120"/>
              </a:rPr>
              <a:t>4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9212351" y="4526280"/>
            <a:ext cx="2293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ko-KR" altLang="ko-KR" b="1"/>
              <a:t>개선 결과</a:t>
            </a:r>
            <a:endParaRPr lang="en-US" sz="1800" b="1" dirty="0"/>
          </a:p>
        </p:txBody>
      </p:sp>
      <p:sp>
        <p:nvSpPr>
          <p:cNvPr id="24" name="Text 22"/>
          <p:cNvSpPr/>
          <p:nvPr/>
        </p:nvSpPr>
        <p:spPr>
          <a:xfrm>
            <a:off x="9212351" y="5564075"/>
            <a:ext cx="22935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 algn="ctr">
              <a:buAutoNum type="arabicPeriod"/>
            </a:pPr>
            <a:r>
              <a:rPr lang="ko-KR" altLang="en-US" sz="1400"/>
              <a:t>실물 공정 신뢰도 상승</a:t>
            </a:r>
            <a:endParaRPr lang="en-US" altLang="ko-KR" sz="1400"/>
          </a:p>
          <a:p>
            <a:pPr marL="342900" indent="-342900" algn="ctr">
              <a:buAutoNum type="arabicPeriod"/>
            </a:pPr>
            <a:r>
              <a:rPr lang="ko-KR" altLang="en-US" sz="1400"/>
              <a:t>사전에 오류 방지</a:t>
            </a:r>
            <a:endParaRPr lang="en-US" altLang="ko-KR" sz="1400"/>
          </a:p>
          <a:p>
            <a:pPr marL="342900" indent="-342900" algn="ctr">
              <a:buAutoNum type="arabicPeriod"/>
            </a:pPr>
            <a:r>
              <a:rPr lang="ko-KR" altLang="en-US" sz="1400"/>
              <a:t>정밀 체결의 오차율 ↓</a:t>
            </a:r>
            <a:endParaRPr lang="en-US" sz="1250" dirty="0"/>
          </a:p>
        </p:txBody>
      </p:sp>
      <p:sp>
        <p:nvSpPr>
          <p:cNvPr id="25" name="Text 0"/>
          <p:cNvSpPr/>
          <p:nvPr/>
        </p:nvSpPr>
        <p:spPr>
          <a:xfrm>
            <a:off x="502920" y="3657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marL="0" lvl="0" indent="0">
              <a:buNone/>
              <a:defRPr/>
            </a:pPr>
            <a:r>
              <a:rPr lang="en-US" sz="4000" b="1">
                <a:solidFill>
                  <a:schemeClr val="dk1"/>
                </a:solidFill>
                <a:latin typeface="맑은 고딕"/>
                <a:ea typeface="맑은 고딕"/>
                <a:cs typeface="맑은 고딕"/>
              </a:rPr>
              <a:t> </a:t>
            </a:r>
            <a:endParaRPr lang="en-US" sz="4000" b="1">
              <a:solidFill>
                <a:schemeClr val="dk1"/>
              </a:solidFill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B81F95E4-68DB-1B2E-41AE-B0BE223C3BD9}"/>
              </a:ext>
            </a:extLst>
          </p:cNvPr>
          <p:cNvSpPr/>
          <p:nvPr/>
        </p:nvSpPr>
        <p:spPr>
          <a:xfrm>
            <a:off x="399936" y="187550"/>
            <a:ext cx="3886200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 lvl="0">
              <a:defRPr/>
            </a:pPr>
            <a:r>
              <a:rPr lang="ko-KR" altLang="ko-KR" sz="4000" b="1"/>
              <a:t>Expected Benefits</a:t>
            </a:r>
            <a:endParaRPr lang="en-US" sz="40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9">
            <a:extLst>
              <a:ext uri="{FF2B5EF4-FFF2-40B4-BE49-F238E27FC236}">
                <a16:creationId xmlns:a16="http://schemas.microsoft.com/office/drawing/2014/main" id="{E3F5D762-1E33-9F48-AFA0-05300B1A5A12}"/>
              </a:ext>
            </a:extLst>
          </p:cNvPr>
          <p:cNvSpPr/>
          <p:nvPr/>
        </p:nvSpPr>
        <p:spPr>
          <a:xfrm>
            <a:off x="399935" y="187550"/>
            <a:ext cx="11162799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>
              <a:defRPr/>
            </a:pPr>
            <a:r>
              <a:rPr lang="ko-KR" altLang="ko-KR" sz="4000" b="1"/>
              <a:t>Expected Benefits</a:t>
            </a:r>
            <a:r>
              <a:rPr lang="en-US" altLang="ko-KR" sz="4000" b="1"/>
              <a:t> – Simulation </a:t>
            </a:r>
            <a:endParaRPr lang="en-US" sz="4000" b="1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D94BA9B-F0D7-90B5-CB50-706A2EB5DCB1}"/>
              </a:ext>
            </a:extLst>
          </p:cNvPr>
          <p:cNvSpPr txBox="1"/>
          <p:nvPr/>
        </p:nvSpPr>
        <p:spPr>
          <a:xfrm>
            <a:off x="1052050" y="4528611"/>
            <a:ext cx="6213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/>
              <a:t>Robot Operation System (</a:t>
            </a:r>
            <a:r>
              <a:rPr lang="ko-KR" altLang="en-US" b="1"/>
              <a:t> </a:t>
            </a:r>
            <a:r>
              <a:rPr lang="en-US" altLang="ko-KR" b="1"/>
              <a:t>Gazebo )</a:t>
            </a:r>
          </a:p>
          <a:p>
            <a:endParaRPr lang="en-US" altLang="ko-KR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9685E11-0DD7-ECB1-87BA-783C924DC70D}"/>
              </a:ext>
            </a:extLst>
          </p:cNvPr>
          <p:cNvSpPr txBox="1"/>
          <p:nvPr/>
        </p:nvSpPr>
        <p:spPr>
          <a:xfrm>
            <a:off x="124631" y="5103674"/>
            <a:ext cx="71414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Mission Ground </a:t>
            </a:r>
            <a:r>
              <a:rPr lang="ko-KR" altLang="en-US"/>
              <a:t>공정의 사전 검증을 위한 시뮬레이션</a:t>
            </a:r>
            <a:endParaRPr lang="en-US" altLang="ko-KR"/>
          </a:p>
          <a:p>
            <a:endParaRPr lang="en-US" altLang="ko-KR"/>
          </a:p>
          <a:p>
            <a:pPr marL="285750" indent="-285750">
              <a:buFontTx/>
              <a:buChar char="-"/>
            </a:pPr>
            <a:r>
              <a:rPr lang="ko-KR" altLang="ko-KR"/>
              <a:t>실물 제작 전 설계 오류 및 부품 간 간섭 사전 검증</a:t>
            </a:r>
            <a:endParaRPr lang="en-US" altLang="ko-KR"/>
          </a:p>
          <a:p>
            <a:endParaRPr lang="en-US" altLang="ko-KR"/>
          </a:p>
          <a:p>
            <a:pPr marL="285750" indent="-285750">
              <a:buFontTx/>
              <a:buChar char="-"/>
            </a:pPr>
            <a:r>
              <a:rPr lang="ko-KR" altLang="ko-KR"/>
              <a:t>반복적인 수정</a:t>
            </a:r>
            <a:r>
              <a:rPr lang="en-US" altLang="ko-KR"/>
              <a:t>, </a:t>
            </a:r>
            <a:r>
              <a:rPr lang="ko-KR" altLang="ko-KR"/>
              <a:t>재제작을 줄여 제작 비용 절감</a:t>
            </a:r>
            <a:endParaRPr lang="ko-KR" altLang="en-US"/>
          </a:p>
        </p:txBody>
      </p:sp>
      <p:pic>
        <p:nvPicPr>
          <p:cNvPr id="45" name="그림 44">
            <a:extLst>
              <a:ext uri="{FF2B5EF4-FFF2-40B4-BE49-F238E27FC236}">
                <a16:creationId xmlns:a16="http://schemas.microsoft.com/office/drawing/2014/main" id="{315E83D6-7F78-1BDF-BDD7-CD4CB587C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86" y="1022286"/>
            <a:ext cx="5768341" cy="3506325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326BAC3D-65A2-CE3A-062E-90E5EDA6F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981" y="1022286"/>
            <a:ext cx="5812632" cy="350632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4900E88-0D1C-32CE-6E43-54019BB8FB5C}"/>
              </a:ext>
            </a:extLst>
          </p:cNvPr>
          <p:cNvSpPr txBox="1"/>
          <p:nvPr/>
        </p:nvSpPr>
        <p:spPr>
          <a:xfrm>
            <a:off x="7339779" y="4528612"/>
            <a:ext cx="4467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/>
              <a:t>Sim – Real ( Digital</a:t>
            </a:r>
            <a:r>
              <a:rPr lang="ko-KR" altLang="en-US" b="1"/>
              <a:t> </a:t>
            </a:r>
            <a:r>
              <a:rPr lang="en-US" altLang="ko-KR" b="1"/>
              <a:t>Twin [ Mujoco ] 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5FCDC6D-E454-2C39-EE74-5FCC17CD6770}"/>
              </a:ext>
            </a:extLst>
          </p:cNvPr>
          <p:cNvSpPr txBox="1"/>
          <p:nvPr/>
        </p:nvSpPr>
        <p:spPr>
          <a:xfrm>
            <a:off x="6272982" y="5089658"/>
            <a:ext cx="5533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Mission Ground </a:t>
            </a:r>
            <a:r>
              <a:rPr lang="ko-KR" altLang="en-US"/>
              <a:t>실물과 가상환경과의 양방향 통신</a:t>
            </a:r>
            <a:endParaRPr lang="en-US" altLang="ko-KR"/>
          </a:p>
          <a:p>
            <a:endParaRPr lang="en-US" altLang="ko-KR"/>
          </a:p>
          <a:p>
            <a:pPr marL="285750" indent="-285750">
              <a:buFontTx/>
              <a:buChar char="-"/>
            </a:pPr>
            <a:r>
              <a:rPr lang="ko-KR" altLang="en-US"/>
              <a:t>모터 </a:t>
            </a:r>
            <a:r>
              <a:rPr lang="en-US" altLang="ko-KR"/>
              <a:t>RS485 </a:t>
            </a:r>
            <a:r>
              <a:rPr lang="ko-KR" altLang="en-US"/>
              <a:t>통신 회로를 이용한 실시간 연동</a:t>
            </a:r>
            <a:endParaRPr lang="en-US" altLang="ko-KR"/>
          </a:p>
          <a:p>
            <a:endParaRPr lang="en-US" altLang="ko-KR"/>
          </a:p>
          <a:p>
            <a:pPr marL="285750" indent="-285750">
              <a:buFontTx/>
              <a:buChar char="-"/>
            </a:pPr>
            <a:r>
              <a:rPr lang="ko-KR" altLang="en-US"/>
              <a:t>실시간 동작 상태 확인 및 무인 자동화 신뢰도 ↑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41E6F-CD99-0C00-9DB0-F2E2A566F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9">
            <a:extLst>
              <a:ext uri="{FF2B5EF4-FFF2-40B4-BE49-F238E27FC236}">
                <a16:creationId xmlns:a16="http://schemas.microsoft.com/office/drawing/2014/main" id="{D2296FF5-552B-9154-4AB6-826C41C007CA}"/>
              </a:ext>
            </a:extLst>
          </p:cNvPr>
          <p:cNvSpPr/>
          <p:nvPr/>
        </p:nvSpPr>
        <p:spPr>
          <a:xfrm>
            <a:off x="399935" y="187550"/>
            <a:ext cx="11162799" cy="640080"/>
          </a:xfrm>
          <a:prstGeom prst="rect">
            <a:avLst/>
          </a:prstGeom>
          <a:noFill/>
          <a:ln/>
        </p:spPr>
        <p:txBody>
          <a:bodyPr wrap="square" lIns="0" tIns="0" rIns="0" bIns="0" anchor="ctr"/>
          <a:lstStyle/>
          <a:p>
            <a:pPr>
              <a:defRPr/>
            </a:pPr>
            <a:r>
              <a:rPr lang="en-US" sz="4000" b="1"/>
              <a:t>Conclusion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3D2340D-65BA-C0BD-AD31-2CDC50AD6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909982"/>
            <a:ext cx="12188761" cy="595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23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669</Words>
  <Application>Microsoft Office PowerPoint</Application>
  <PresentationFormat>와이드스크린</PresentationFormat>
  <Paragraphs>164</Paragraphs>
  <Slides>12</Slides>
  <Notes>9</Notes>
  <HiddenSlides>0</HiddenSlides>
  <MMClips>1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7" baseType="lpstr">
      <vt:lpstr>맑은 고딕</vt:lpstr>
      <vt:lpstr>Arial</vt:lpstr>
      <vt:lpstr>Calibri</vt:lpstr>
      <vt:lpstr>Calibri Light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>PptxGenJS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Automated Battery Swapping System - 2차 발표</dc:title>
  <dc:subject>PptxGenJS Presentation</dc:subject>
  <dc:creator>Capstone Team</dc:creator>
  <cp:lastModifiedBy>황정찬(2023124043)</cp:lastModifiedBy>
  <cp:revision>34</cp:revision>
  <dcterms:created xsi:type="dcterms:W3CDTF">2026-05-24T04:22:03Z</dcterms:created>
  <dcterms:modified xsi:type="dcterms:W3CDTF">2026-10-04T08:19:06Z</dcterms:modified>
  <cp:version/>
</cp:coreProperties>
</file>